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  <p:sldMasterId id="2147483685" r:id="rId7"/>
    <p:sldMasterId id="214748368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</p:sldIdLst>
  <p:sldSz cy="6858000" cx="12192000"/>
  <p:notesSz cx="6858000" cy="9144000"/>
  <p:embeddedFontLst>
    <p:embeddedFont>
      <p:font typeface="Poppins"/>
      <p:regular r:id="rId35"/>
      <p:bold r:id="rId36"/>
      <p:italic r:id="rId37"/>
      <p:boldItalic r:id="rId38"/>
    </p:embeddedFont>
    <p:embeddedFont>
      <p:font typeface="EB Garamond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Poppi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721E153-58D6-4699-9CEF-553560027DA2}">
  <a:tblStyle styleId="{0721E153-58D6-4699-9CEF-553560027DA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.fntdata"/><Relationship Id="rId42" Type="http://schemas.openxmlformats.org/officeDocument/2006/relationships/font" Target="fonts/EBGaramond-boldItalic.fntdata"/><Relationship Id="rId41" Type="http://schemas.openxmlformats.org/officeDocument/2006/relationships/font" Target="fonts/EBGaramond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font" Target="fonts/Poppins-regular.fntdata"/><Relationship Id="rId34" Type="http://schemas.openxmlformats.org/officeDocument/2006/relationships/slide" Target="slides/slide25.xml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EBGaramond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0" Type="http://schemas.openxmlformats.org/officeDocument/2006/relationships/font" Target="fonts/PoppinsSemiBold-bold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acbe33e0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acbe33e0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dacbe33e0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d262246b2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dd262246b2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dd262246b2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350" name="Google Shape;35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69" name="Google Shape;36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377" name="Google Shape;37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09" name="Google Shape;40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d262246b2_5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d262246b2_5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dd262246b2_5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47" name="Google Shape;44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d262246b2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dd262246b2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Maven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DropWizard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MySQL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Jersey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GitHub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Postman / ARC (Check it)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StarUML / Dia / Lucid Charts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Design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Backend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Testing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Tools</a:t>
            </a:r>
            <a:endParaRPr/>
          </a:p>
        </p:txBody>
      </p:sp>
      <p:sp>
        <p:nvSpPr>
          <p:cNvPr id="455" name="Google Shape;455;gdd262246b2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d262246b2_5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dd262246b2_5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178" name="Google Shape;178;gdd262246b2_5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500" name="Google Shape;500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26" name="Google Shape;52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d262246b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dd262246b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Architecture – 5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NFR Dashboard – 3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Demo – 10 mins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1. Show the Responsiveness and Wave tool first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47" name="Google Shape;54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55" name="Google Shape;55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d262246b2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dd262246b2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229" name="Google Shape;22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259" name="Google Shape;25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d262246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dd262246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Positiv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ack">
  <p:cSld name="Voice 2 — Black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0" i="0" sz="30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/>
          <p:nvPr/>
        </p:nvSpPr>
        <p:spPr>
          <a:xfrm>
            <a:off x="1464564" y="0"/>
            <a:ext cx="9262872" cy="68580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Red">
  <p:cSld name="Voice 2 — Red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0" i="0" sz="30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1464564" y="0"/>
            <a:ext cx="9262872" cy="68580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ue">
  <p:cSld name="Voice 2 — Blue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0" i="0" sz="30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464564" y="0"/>
            <a:ext cx="9262872" cy="68580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ack">
  <p:cSld name="Campaign — Black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5977129" y="2590908"/>
            <a:ext cx="237744" cy="241584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Red">
  <p:cSld name="Campaign — Red"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5977129" y="2590908"/>
            <a:ext cx="237744" cy="241584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16"/>
          <p:cNvSpPr txBox="1"/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ue">
  <p:cSld name="Campaign — Blue">
    <p:bg>
      <p:bgPr>
        <a:solidFill>
          <a:schemeClr val="accen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5977129" y="2590908"/>
            <a:ext cx="237744" cy="241584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ack">
  <p:cSld name="Seize — Black">
    <p:bg>
      <p:bgPr>
        <a:solidFill>
          <a:srgbClr val="262626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chemeClr val="accen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731500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3429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Medium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 type="title">
  <p:cSld name="TITLE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b="0" i="0" sz="13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b="0" i="0" sz="3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10456536" y="2"/>
            <a:ext cx="1049612" cy="6857998"/>
          </a:xfrm>
          <a:custGeom>
            <a:rect b="b" l="l" r="r" t="t"/>
            <a:pathLst>
              <a:path extrusionOk="0" h="6857998" w="1049612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3429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>
            <p:ph idx="2" type="pic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640075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" name="Google Shape;100;p24"/>
          <p:cNvSpPr txBox="1"/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11228832" y="6309360"/>
            <a:ext cx="27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8"/>
          <p:cNvSpPr/>
          <p:nvPr>
            <p:ph idx="2" type="pic"/>
          </p:nvPr>
        </p:nvSpPr>
        <p:spPr>
          <a:xfrm>
            <a:off x="3486480" y="0"/>
            <a:ext cx="870552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640075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/>
          <p:nvPr>
            <p:ph idx="2" type="pic"/>
          </p:nvPr>
        </p:nvSpPr>
        <p:spPr>
          <a:xfrm>
            <a:off x="3113436" y="0"/>
            <a:ext cx="907856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640075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8" name="Google Shape;118;p29"/>
          <p:cNvSpPr txBox="1"/>
          <p:nvPr>
            <p:ph type="title"/>
          </p:nvPr>
        </p:nvSpPr>
        <p:spPr>
          <a:xfrm>
            <a:off x="685800" y="3355848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" type="body"/>
          </p:nvPr>
        </p:nvSpPr>
        <p:spPr>
          <a:xfrm>
            <a:off x="685800" y="4403054"/>
            <a:ext cx="2404872" cy="1771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/>
          <p:nvPr>
            <p:ph idx="2" type="pic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640075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" type="body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/>
          <p:nvPr>
            <p:ph idx="2" type="pic"/>
          </p:nvPr>
        </p:nvSpPr>
        <p:spPr>
          <a:xfrm>
            <a:off x="0" y="0"/>
            <a:ext cx="590702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640075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" type="body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32"/>
          <p:cNvSpPr/>
          <p:nvPr>
            <p:ph idx="2" type="pic"/>
          </p:nvPr>
        </p:nvSpPr>
        <p:spPr>
          <a:xfrm>
            <a:off x="0" y="0"/>
            <a:ext cx="5910073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640075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4" name="Google Shape;134;p32"/>
          <p:cNvSpPr txBox="1"/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1" type="body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33"/>
          <p:cNvSpPr/>
          <p:nvPr>
            <p:ph idx="2" type="pic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731500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type="title"/>
          </p:nvPr>
        </p:nvSpPr>
        <p:spPr>
          <a:xfrm>
            <a:off x="685800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685800" y="2183710"/>
            <a:ext cx="10817352" cy="3639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34"/>
          <p:cNvSpPr txBox="1"/>
          <p:nvPr>
            <p:ph idx="2" type="subTitle"/>
          </p:nvPr>
        </p:nvSpPr>
        <p:spPr>
          <a:xfrm>
            <a:off x="685800" y="1788850"/>
            <a:ext cx="10817352" cy="254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b="0" i="0" sz="14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5" name="Google Shape;145;p3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5"/>
          <p:cNvSpPr txBox="1"/>
          <p:nvPr>
            <p:ph type="title"/>
          </p:nvPr>
        </p:nvSpPr>
        <p:spPr>
          <a:xfrm>
            <a:off x="685800" y="2862072"/>
            <a:ext cx="335584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1" type="body"/>
          </p:nvPr>
        </p:nvSpPr>
        <p:spPr>
          <a:xfrm>
            <a:off x="5358384" y="1901952"/>
            <a:ext cx="6153912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5"/>
          <p:cNvSpPr txBox="1"/>
          <p:nvPr>
            <p:ph idx="2" type="subTitle"/>
          </p:nvPr>
        </p:nvSpPr>
        <p:spPr>
          <a:xfrm>
            <a:off x="5358384" y="1490472"/>
            <a:ext cx="615391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b="0" i="0" sz="14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0" name="Google Shape;150;p3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6"/>
          <p:cNvSpPr/>
          <p:nvPr>
            <p:ph idx="2" type="chart"/>
          </p:nvPr>
        </p:nvSpPr>
        <p:spPr>
          <a:xfrm>
            <a:off x="685979" y="1805796"/>
            <a:ext cx="10820170" cy="4136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400">
            <a:noAutofit/>
          </a:bodyPr>
          <a:lstStyle>
            <a:lvl1pPr lv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4" name="Google Shape;154;p3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>
            <p:ph idx="1" type="body"/>
          </p:nvPr>
        </p:nvSpPr>
        <p:spPr>
          <a:xfrm>
            <a:off x="685800" y="1097280"/>
            <a:ext cx="3355848" cy="420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2" type="subTitle"/>
          </p:nvPr>
        </p:nvSpPr>
        <p:spPr>
          <a:xfrm>
            <a:off x="685800" y="685800"/>
            <a:ext cx="3355848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b="0" i="0" sz="14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1" name="Google Shape;161;p38"/>
          <p:cNvSpPr/>
          <p:nvPr>
            <p:ph idx="3" type="pic"/>
          </p:nvPr>
        </p:nvSpPr>
        <p:spPr>
          <a:xfrm>
            <a:off x="4419600" y="0"/>
            <a:ext cx="77724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640075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2" name="Google Shape;162;p3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/>
          <p:nvPr>
            <p:ph idx="2" type="pic"/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640075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5"/>
          <p:cNvSpPr/>
          <p:nvPr>
            <p:ph idx="2" type="pic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731500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Medium"/>
              <a:buNone/>
              <a:defRPr b="0" i="0" sz="10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685800" y="886969"/>
            <a:ext cx="5221224" cy="1141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b="0" i="0" sz="2299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9"/>
          <p:cNvSpPr txBox="1"/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ack">
  <p:cSld name="Voice — Black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ue">
  <p:cSld name="Voice — Blue">
    <p:bg>
      <p:bgPr>
        <a:solidFill>
          <a:schemeClr val="accen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1828800"/>
            <a:ext cx="1081735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Relationship Id="rId15" Type="http://schemas.openxmlformats.org/officeDocument/2006/relationships/image" Target="../media/image34.png"/><Relationship Id="rId14" Type="http://schemas.openxmlformats.org/officeDocument/2006/relationships/image" Target="../media/image27.png"/><Relationship Id="rId17" Type="http://schemas.openxmlformats.org/officeDocument/2006/relationships/image" Target="../media/image38.png"/><Relationship Id="rId16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40"/>
          <p:cNvSpPr txBox="1"/>
          <p:nvPr/>
        </p:nvSpPr>
        <p:spPr>
          <a:xfrm>
            <a:off x="1795050" y="322200"/>
            <a:ext cx="8877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latin typeface="Poppins"/>
                <a:ea typeface="Poppins"/>
                <a:cs typeface="Poppins"/>
                <a:sym typeface="Poppins"/>
              </a:rPr>
              <a:t>JEDI Training Group 1</a:t>
            </a:r>
            <a:endParaRPr sz="4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idx="12" type="sldNum"/>
          </p:nvPr>
        </p:nvSpPr>
        <p:spPr>
          <a:xfrm>
            <a:off x="11228832" y="6309360"/>
            <a:ext cx="2745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fld id="{00000000-1234-1234-1234-123412341234}" type="slidenum">
              <a:rPr lang="en-US" sz="1500"/>
              <a:t>‹#›</a:t>
            </a:fld>
            <a:endParaRPr sz="1500"/>
          </a:p>
        </p:txBody>
      </p:sp>
      <p:sp>
        <p:nvSpPr>
          <p:cNvPr id="277" name="Google Shape;277;p49"/>
          <p:cNvSpPr/>
          <p:nvPr/>
        </p:nvSpPr>
        <p:spPr>
          <a:xfrm>
            <a:off x="8555890" y="3266819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8" name="Google Shape;278;p49"/>
          <p:cNvGrpSpPr/>
          <p:nvPr/>
        </p:nvGrpSpPr>
        <p:grpSpPr>
          <a:xfrm>
            <a:off x="3544541" y="1078574"/>
            <a:ext cx="5669380" cy="5239477"/>
            <a:chOff x="1559669" y="795543"/>
            <a:chExt cx="7842551" cy="7215916"/>
          </a:xfrm>
        </p:grpSpPr>
        <p:grpSp>
          <p:nvGrpSpPr>
            <p:cNvPr id="279" name="Google Shape;279;p49"/>
            <p:cNvGrpSpPr/>
            <p:nvPr/>
          </p:nvGrpSpPr>
          <p:grpSpPr>
            <a:xfrm>
              <a:off x="1559669" y="6028262"/>
              <a:ext cx="2130361" cy="1983198"/>
              <a:chOff x="5891787" y="1696263"/>
              <a:chExt cx="3024362" cy="2815443"/>
            </a:xfrm>
          </p:grpSpPr>
          <p:sp>
            <p:nvSpPr>
              <p:cNvPr id="280" name="Google Shape;280;p4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oppins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1" name="Google Shape;281;p4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282" name="Google Shape;282;p4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3" name="Google Shape;283;p4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4" name="Google Shape;284;p4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5" name="Google Shape;285;p4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6" name="Google Shape;286;p49"/>
            <p:cNvGrpSpPr/>
            <p:nvPr/>
          </p:nvGrpSpPr>
          <p:grpSpPr>
            <a:xfrm>
              <a:off x="2600981" y="4876246"/>
              <a:ext cx="2354768" cy="2192104"/>
              <a:chOff x="5891787" y="1696263"/>
              <a:chExt cx="3024362" cy="2815443"/>
            </a:xfrm>
          </p:grpSpPr>
          <p:sp>
            <p:nvSpPr>
              <p:cNvPr id="287" name="Google Shape;287;p4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oppins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8" name="Google Shape;288;p4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289" name="Google Shape;289;p4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0" name="Google Shape;290;p4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1" name="Google Shape;291;p4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2" name="Google Shape;292;p4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3" name="Google Shape;293;p49"/>
            <p:cNvGrpSpPr/>
            <p:nvPr/>
          </p:nvGrpSpPr>
          <p:grpSpPr>
            <a:xfrm>
              <a:off x="3746361" y="3609027"/>
              <a:ext cx="2591576" cy="2412553"/>
              <a:chOff x="5891787" y="1696263"/>
              <a:chExt cx="3024362" cy="2815443"/>
            </a:xfrm>
          </p:grpSpPr>
          <p:sp>
            <p:nvSpPr>
              <p:cNvPr id="294" name="Google Shape;294;p4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oppins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5" name="Google Shape;295;p4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296" name="Google Shape;296;p4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7" name="Google Shape;297;p4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8" name="Google Shape;298;p4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9" name="Google Shape;299;p4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00" name="Google Shape;300;p49"/>
            <p:cNvGrpSpPr/>
            <p:nvPr/>
          </p:nvGrpSpPr>
          <p:grpSpPr>
            <a:xfrm>
              <a:off x="5024976" y="2272664"/>
              <a:ext cx="2776364" cy="2584576"/>
              <a:chOff x="5891787" y="1696263"/>
              <a:chExt cx="3024362" cy="2815443"/>
            </a:xfrm>
          </p:grpSpPr>
          <p:sp>
            <p:nvSpPr>
              <p:cNvPr id="301" name="Google Shape;301;p4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oppins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2" name="Google Shape;302;p4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303" name="Google Shape;303;p4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4" name="Google Shape;304;p4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5" name="Google Shape;305;p4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6" name="Google Shape;306;p4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07" name="Google Shape;307;p49"/>
            <p:cNvGrpSpPr/>
            <p:nvPr/>
          </p:nvGrpSpPr>
          <p:grpSpPr>
            <a:xfrm>
              <a:off x="6377858" y="795543"/>
              <a:ext cx="3024362" cy="2815443"/>
              <a:chOff x="5891787" y="1696263"/>
              <a:chExt cx="3024362" cy="2815443"/>
            </a:xfrm>
          </p:grpSpPr>
          <p:sp>
            <p:nvSpPr>
              <p:cNvPr id="308" name="Google Shape;308;p4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Poppins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9" name="Google Shape;309;p4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310" name="Google Shape;310;p4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11" name="Google Shape;311;p4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12" name="Google Shape;312;p4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13" name="Google Shape;313;p4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314" name="Google Shape;314;p49"/>
          <p:cNvSpPr/>
          <p:nvPr/>
        </p:nvSpPr>
        <p:spPr>
          <a:xfrm>
            <a:off x="7702576" y="4147521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49"/>
          <p:cNvSpPr/>
          <p:nvPr/>
        </p:nvSpPr>
        <p:spPr>
          <a:xfrm>
            <a:off x="7063932" y="4871109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49"/>
          <p:cNvSpPr/>
          <p:nvPr/>
        </p:nvSpPr>
        <p:spPr>
          <a:xfrm>
            <a:off x="5504397" y="5772773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49"/>
          <p:cNvSpPr txBox="1"/>
          <p:nvPr/>
        </p:nvSpPr>
        <p:spPr>
          <a:xfrm>
            <a:off x="9385800" y="2820475"/>
            <a:ext cx="178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Demo </a:t>
            </a:r>
            <a:endParaRPr b="1" i="0" sz="1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49"/>
          <p:cNvSpPr txBox="1"/>
          <p:nvPr/>
        </p:nvSpPr>
        <p:spPr>
          <a:xfrm>
            <a:off x="5174600" y="6134993"/>
            <a:ext cx="3366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Requirements and Goals</a:t>
            </a:r>
            <a:endParaRPr b="1" i="0" sz="1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6047600" y="5451933"/>
            <a:ext cx="492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b="1"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eciding</a:t>
            </a: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Technology stack for console and REST API development</a:t>
            </a:r>
            <a:endParaRPr b="1" i="0" sz="1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49"/>
          <p:cNvSpPr txBox="1"/>
          <p:nvPr/>
        </p:nvSpPr>
        <p:spPr>
          <a:xfrm>
            <a:off x="7414067" y="4707295"/>
            <a:ext cx="39471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 Design and Development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9"/>
          <p:cNvSpPr txBox="1"/>
          <p:nvPr/>
        </p:nvSpPr>
        <p:spPr>
          <a:xfrm>
            <a:off x="8052700" y="3661445"/>
            <a:ext cx="28623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on Console, REST client such as Postman</a:t>
            </a:r>
            <a:endParaRPr b="1" i="0" sz="19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8504414" y="2393699"/>
            <a:ext cx="32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7375243" y="3344221"/>
            <a:ext cx="32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9"/>
          <p:cNvSpPr txBox="1"/>
          <p:nvPr/>
        </p:nvSpPr>
        <p:spPr>
          <a:xfrm>
            <a:off x="6330373" y="4232396"/>
            <a:ext cx="32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 txBox="1"/>
          <p:nvPr/>
        </p:nvSpPr>
        <p:spPr>
          <a:xfrm>
            <a:off x="5414390" y="5028592"/>
            <a:ext cx="32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4536557" y="5734895"/>
            <a:ext cx="327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9"/>
          <p:cNvGrpSpPr/>
          <p:nvPr/>
        </p:nvGrpSpPr>
        <p:grpSpPr>
          <a:xfrm>
            <a:off x="5912539" y="74692"/>
            <a:ext cx="2171706" cy="975450"/>
            <a:chOff x="5996394" y="922673"/>
            <a:chExt cx="2171706" cy="975450"/>
          </a:xfrm>
        </p:grpSpPr>
        <p:sp>
          <p:nvSpPr>
            <p:cNvPr id="328" name="Google Shape;328;p49"/>
            <p:cNvSpPr/>
            <p:nvPr/>
          </p:nvSpPr>
          <p:spPr>
            <a:xfrm>
              <a:off x="5996394" y="922673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9" name="Google Shape;329;p49"/>
            <p:cNvCxnSpPr/>
            <p:nvPr/>
          </p:nvCxnSpPr>
          <p:spPr>
            <a:xfrm>
              <a:off x="6886500" y="1876047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0" name="Google Shape;330;p49"/>
          <p:cNvGrpSpPr/>
          <p:nvPr/>
        </p:nvGrpSpPr>
        <p:grpSpPr>
          <a:xfrm>
            <a:off x="4536610" y="1050258"/>
            <a:ext cx="2640141" cy="1122840"/>
            <a:chOff x="5030787" y="1877265"/>
            <a:chExt cx="2183920" cy="975450"/>
          </a:xfrm>
        </p:grpSpPr>
        <p:sp>
          <p:nvSpPr>
            <p:cNvPr id="331" name="Google Shape;331;p49"/>
            <p:cNvSpPr/>
            <p:nvPr/>
          </p:nvSpPr>
          <p:spPr>
            <a:xfrm>
              <a:off x="5030787" y="1877265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2" name="Google Shape;332;p49"/>
            <p:cNvCxnSpPr/>
            <p:nvPr/>
          </p:nvCxnSpPr>
          <p:spPr>
            <a:xfrm>
              <a:off x="5933107" y="2831458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3" name="Google Shape;333;p49"/>
          <p:cNvGrpSpPr/>
          <p:nvPr/>
        </p:nvGrpSpPr>
        <p:grpSpPr>
          <a:xfrm>
            <a:off x="3645731" y="1905637"/>
            <a:ext cx="2542703" cy="1222922"/>
            <a:chOff x="4065182" y="2756022"/>
            <a:chExt cx="2190475" cy="975450"/>
          </a:xfrm>
        </p:grpSpPr>
        <p:sp>
          <p:nvSpPr>
            <p:cNvPr id="334" name="Google Shape;334;p49"/>
            <p:cNvSpPr/>
            <p:nvPr/>
          </p:nvSpPr>
          <p:spPr>
            <a:xfrm>
              <a:off x="4065182" y="2756022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5" name="Google Shape;335;p49"/>
            <p:cNvCxnSpPr/>
            <p:nvPr/>
          </p:nvCxnSpPr>
          <p:spPr>
            <a:xfrm>
              <a:off x="4974057" y="3712008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6" name="Google Shape;336;p49"/>
          <p:cNvGrpSpPr/>
          <p:nvPr/>
        </p:nvGrpSpPr>
        <p:grpSpPr>
          <a:xfrm>
            <a:off x="2779001" y="2820353"/>
            <a:ext cx="2471868" cy="1222922"/>
            <a:chOff x="3321484" y="3593750"/>
            <a:chExt cx="2227109" cy="975450"/>
          </a:xfrm>
        </p:grpSpPr>
        <p:sp>
          <p:nvSpPr>
            <p:cNvPr id="337" name="Google Shape;337;p49"/>
            <p:cNvSpPr/>
            <p:nvPr/>
          </p:nvSpPr>
          <p:spPr>
            <a:xfrm>
              <a:off x="3321484" y="3593750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8" name="Google Shape;338;p49"/>
            <p:cNvCxnSpPr/>
            <p:nvPr/>
          </p:nvCxnSpPr>
          <p:spPr>
            <a:xfrm>
              <a:off x="4266993" y="4549735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9" name="Google Shape;339;p49"/>
          <p:cNvGrpSpPr/>
          <p:nvPr/>
        </p:nvGrpSpPr>
        <p:grpSpPr>
          <a:xfrm>
            <a:off x="1561578" y="3748436"/>
            <a:ext cx="2862497" cy="1122840"/>
            <a:chOff x="2596540" y="4354454"/>
            <a:chExt cx="2217615" cy="975450"/>
          </a:xfrm>
        </p:grpSpPr>
        <p:sp>
          <p:nvSpPr>
            <p:cNvPr id="340" name="Google Shape;340;p49"/>
            <p:cNvSpPr/>
            <p:nvPr/>
          </p:nvSpPr>
          <p:spPr>
            <a:xfrm>
              <a:off x="2596540" y="4354454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41" name="Google Shape;341;p49"/>
            <p:cNvCxnSpPr/>
            <p:nvPr/>
          </p:nvCxnSpPr>
          <p:spPr>
            <a:xfrm>
              <a:off x="3532555" y="5307007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2" name="Google Shape;342;p49"/>
          <p:cNvSpPr/>
          <p:nvPr/>
        </p:nvSpPr>
        <p:spPr>
          <a:xfrm>
            <a:off x="5854547" y="426023"/>
            <a:ext cx="10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b="0" i="0" sz="19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3" name="Google Shape;343;p49"/>
          <p:cNvSpPr/>
          <p:nvPr/>
        </p:nvSpPr>
        <p:spPr>
          <a:xfrm>
            <a:off x="4536764" y="1437335"/>
            <a:ext cx="1312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Testing</a:t>
            </a:r>
            <a:endParaRPr b="0" i="0" sz="1900" u="none" cap="none" strike="noStrike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4" name="Google Shape;344;p49"/>
          <p:cNvSpPr/>
          <p:nvPr/>
        </p:nvSpPr>
        <p:spPr>
          <a:xfrm>
            <a:off x="1317313" y="4148095"/>
            <a:ext cx="176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b="0" i="0" sz="15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5" name="Google Shape;345;p49"/>
          <p:cNvSpPr/>
          <p:nvPr/>
        </p:nvSpPr>
        <p:spPr>
          <a:xfrm>
            <a:off x="3544564" y="2340865"/>
            <a:ext cx="1312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b="0" i="0" sz="19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6" name="Google Shape;346;p49"/>
          <p:cNvSpPr/>
          <p:nvPr/>
        </p:nvSpPr>
        <p:spPr>
          <a:xfrm>
            <a:off x="2751276" y="3244416"/>
            <a:ext cx="108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b="0" i="0" sz="19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ctrTitle"/>
          </p:nvPr>
        </p:nvSpPr>
        <p:spPr>
          <a:xfrm>
            <a:off x="2066111" y="2759403"/>
            <a:ext cx="7954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/>
              <a:t>  </a:t>
            </a:r>
            <a:r>
              <a:rPr lang="en-US" sz="2800">
                <a:solidFill>
                  <a:schemeClr val="accent2"/>
                </a:solidFill>
              </a:rPr>
              <a:t>Our next journey starts</a:t>
            </a:r>
            <a:endParaRPr b="1" sz="2800">
              <a:solidFill>
                <a:schemeClr val="accent2"/>
              </a:solidFill>
            </a:endParaRPr>
          </a:p>
        </p:txBody>
      </p:sp>
      <p:sp>
        <p:nvSpPr>
          <p:cNvPr id="353" name="Google Shape;353;p5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50"/>
          <p:cNvSpPr txBox="1"/>
          <p:nvPr/>
        </p:nvSpPr>
        <p:spPr>
          <a:xfrm>
            <a:off x="5502148" y="3654575"/>
            <a:ext cx="118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b="1" i="0" sz="2800" u="none" cap="none" strike="noStrike">
              <a:solidFill>
                <a:schemeClr val="accent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/>
          <p:nvPr/>
        </p:nvSpPr>
        <p:spPr>
          <a:xfrm>
            <a:off x="3520041" y="4494517"/>
            <a:ext cx="5007300" cy="652500"/>
          </a:xfrm>
          <a:prstGeom prst="trapezoid">
            <a:avLst>
              <a:gd fmla="val 77942" name="adj"/>
            </a:avLst>
          </a:prstGeom>
          <a:solidFill>
            <a:schemeClr val="accent3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288000 Seconds</a:t>
            </a:r>
            <a:endParaRPr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4087228" y="3766133"/>
            <a:ext cx="3977400" cy="649200"/>
          </a:xfrm>
          <a:prstGeom prst="trapezoid">
            <a:avLst>
              <a:gd fmla="val 79447" name="adj"/>
            </a:avLst>
          </a:prstGeom>
          <a:solidFill>
            <a:schemeClr val="accent3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4800 Minutes</a:t>
            </a:r>
            <a:endParaRPr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4606332" y="3069227"/>
            <a:ext cx="2953800" cy="617700"/>
          </a:xfrm>
          <a:prstGeom prst="trapezoid">
            <a:avLst>
              <a:gd fmla="val 80814" name="adj"/>
            </a:avLst>
          </a:prstGeom>
          <a:solidFill>
            <a:schemeClr val="accent3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80 Hours</a:t>
            </a:r>
            <a:endParaRPr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5088355" y="2352864"/>
            <a:ext cx="2014800" cy="623100"/>
          </a:xfrm>
          <a:prstGeom prst="trapezoid">
            <a:avLst>
              <a:gd fmla="val 80134" name="adj"/>
            </a:avLst>
          </a:prstGeom>
          <a:solidFill>
            <a:schemeClr val="accent3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 Days </a:t>
            </a:r>
            <a:endParaRPr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2919925" y="5283325"/>
            <a:ext cx="6186000" cy="654300"/>
          </a:xfrm>
          <a:prstGeom prst="trapezoid">
            <a:avLst>
              <a:gd fmla="val 75512" name="adj"/>
            </a:avLst>
          </a:prstGeom>
          <a:solidFill>
            <a:schemeClr val="accent3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5593951" y="1605325"/>
            <a:ext cx="1004100" cy="654300"/>
          </a:xfrm>
          <a:prstGeom prst="triangle">
            <a:avLst>
              <a:gd fmla="val 47763" name="adj"/>
            </a:avLst>
          </a:prstGeom>
          <a:solidFill>
            <a:schemeClr val="accent3"/>
          </a:solidFill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accent2"/>
                </a:solidFill>
              </a:rPr>
              <a:t>Project Goals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72" name="Google Shape;372;p5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04" r="8804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b="1" lang="en-US" sz="3200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380" name="Google Shape;380;p53"/>
          <p:cNvGrpSpPr/>
          <p:nvPr/>
        </p:nvGrpSpPr>
        <p:grpSpPr>
          <a:xfrm>
            <a:off x="7405965" y="1451984"/>
            <a:ext cx="1738036" cy="1741863"/>
            <a:chOff x="403166" y="1435608"/>
            <a:chExt cx="2456822" cy="2596068"/>
          </a:xfrm>
        </p:grpSpPr>
        <p:sp>
          <p:nvSpPr>
            <p:cNvPr id="381" name="Google Shape;381;p53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82" name="Google Shape;382;p53"/>
            <p:cNvPicPr preferRelativeResize="0"/>
            <p:nvPr/>
          </p:nvPicPr>
          <p:blipFill rotWithShape="1">
            <a:blip r:embed="rId3">
              <a:alphaModFix/>
            </a:blip>
            <a:srcRect b="16268" l="24436" r="26023" t="15290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53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4" name="Google Shape;384;p53"/>
            <p:cNvSpPr txBox="1"/>
            <p:nvPr/>
          </p:nvSpPr>
          <p:spPr>
            <a:xfrm>
              <a:off x="726842" y="1514247"/>
              <a:ext cx="379271" cy="412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53"/>
          <p:cNvSpPr txBox="1"/>
          <p:nvPr/>
        </p:nvSpPr>
        <p:spPr>
          <a:xfrm>
            <a:off x="7175656" y="3574770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3"/>
          <p:cNvSpPr txBox="1"/>
          <p:nvPr/>
        </p:nvSpPr>
        <p:spPr>
          <a:xfrm>
            <a:off x="9592885" y="3570972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53"/>
          <p:cNvGrpSpPr/>
          <p:nvPr/>
        </p:nvGrpSpPr>
        <p:grpSpPr>
          <a:xfrm>
            <a:off x="10199178" y="1419845"/>
            <a:ext cx="1690836" cy="1769853"/>
            <a:chOff x="3363489" y="1435608"/>
            <a:chExt cx="2456822" cy="2592462"/>
          </a:xfrm>
        </p:grpSpPr>
        <p:pic>
          <p:nvPicPr>
            <p:cNvPr id="388" name="Google Shape;388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53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1" name="Google Shape;391;p53"/>
            <p:cNvSpPr txBox="1"/>
            <p:nvPr/>
          </p:nvSpPr>
          <p:spPr>
            <a:xfrm>
              <a:off x="3676543" y="1515148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53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3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53"/>
          <p:cNvGrpSpPr/>
          <p:nvPr/>
        </p:nvGrpSpPr>
        <p:grpSpPr>
          <a:xfrm>
            <a:off x="7405963" y="4187403"/>
            <a:ext cx="2072602" cy="1996361"/>
            <a:chOff x="6338184" y="1435608"/>
            <a:chExt cx="2456822" cy="2596067"/>
          </a:xfrm>
        </p:grpSpPr>
        <p:sp>
          <p:nvSpPr>
            <p:cNvPr id="395" name="Google Shape;395;p53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6" name="Google Shape;396;p53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7" name="Google Shape;397;p53"/>
            <p:cNvSpPr txBox="1"/>
            <p:nvPr/>
          </p:nvSpPr>
          <p:spPr>
            <a:xfrm>
              <a:off x="6700402" y="1579419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53"/>
          <p:cNvGrpSpPr/>
          <p:nvPr/>
        </p:nvGrpSpPr>
        <p:grpSpPr>
          <a:xfrm>
            <a:off x="10234468" y="4288725"/>
            <a:ext cx="1655546" cy="1725564"/>
            <a:chOff x="9314007" y="1435608"/>
            <a:chExt cx="2456822" cy="2604379"/>
          </a:xfrm>
        </p:grpSpPr>
        <p:grpSp>
          <p:nvGrpSpPr>
            <p:cNvPr id="400" name="Google Shape;400;p53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401" name="Google Shape;401;p53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02" name="Google Shape;402;p5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3" name="Google Shape;403;p53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04" name="Google Shape;404;p53"/>
            <p:cNvSpPr txBox="1"/>
            <p:nvPr/>
          </p:nvSpPr>
          <p:spPr>
            <a:xfrm>
              <a:off x="9496883" y="1555976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53"/>
          <p:cNvSpPr txBox="1"/>
          <p:nvPr/>
        </p:nvSpPr>
        <p:spPr>
          <a:xfrm>
            <a:off x="458011" y="1524258"/>
            <a:ext cx="67416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vision was to create a Course Management system that allows students to carry out their semester registration, professors to work on Course related </a:t>
            </a: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activities</a:t>
            </a: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the admin to monitor </a:t>
            </a: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whole application.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ctrTitle"/>
          </p:nvPr>
        </p:nvSpPr>
        <p:spPr>
          <a:xfrm>
            <a:off x="1290076" y="2560300"/>
            <a:ext cx="34227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Engineering</a:t>
            </a:r>
            <a:br>
              <a:rPr lang="en-US" sz="4400"/>
            </a:br>
            <a:r>
              <a:rPr lang="en-US" sz="4400"/>
              <a:t>Practices</a:t>
            </a:r>
            <a:endParaRPr/>
          </a:p>
        </p:txBody>
      </p:sp>
      <p:sp>
        <p:nvSpPr>
          <p:cNvPr id="412" name="Google Shape;412;p5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Google Shape;413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idx="12" type="sldNum"/>
          </p:nvPr>
        </p:nvSpPr>
        <p:spPr>
          <a:xfrm>
            <a:off x="11228832" y="6309360"/>
            <a:ext cx="2745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</a:rPr>
              <a:t>‹#›</a:t>
            </a:fld>
            <a:endParaRPr sz="700">
              <a:solidFill>
                <a:schemeClr val="dk1"/>
              </a:solidFill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529300" y="563825"/>
            <a:ext cx="10218000" cy="5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55"/>
          <p:cNvSpPr/>
          <p:nvPr/>
        </p:nvSpPr>
        <p:spPr>
          <a:xfrm>
            <a:off x="3552900" y="1593967"/>
            <a:ext cx="7272900" cy="4156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600" y="3741067"/>
            <a:ext cx="892469" cy="595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55"/>
          <p:cNvCxnSpPr/>
          <p:nvPr/>
        </p:nvCxnSpPr>
        <p:spPr>
          <a:xfrm>
            <a:off x="2087667" y="4164900"/>
            <a:ext cx="1288800" cy="1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4" name="Google Shape;424;p55"/>
          <p:cNvSpPr txBox="1"/>
          <p:nvPr/>
        </p:nvSpPr>
        <p:spPr>
          <a:xfrm>
            <a:off x="1997284" y="3699000"/>
            <a:ext cx="134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5" name="Google Shape;4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519" y="4460927"/>
            <a:ext cx="778634" cy="54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/>
          <p:nvPr/>
        </p:nvSpPr>
        <p:spPr>
          <a:xfrm>
            <a:off x="3988333" y="2856200"/>
            <a:ext cx="362100" cy="2633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5"/>
          <p:cNvSpPr/>
          <p:nvPr/>
        </p:nvSpPr>
        <p:spPr>
          <a:xfrm>
            <a:off x="7270600" y="2857867"/>
            <a:ext cx="362100" cy="2633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5"/>
          <p:cNvSpPr/>
          <p:nvPr/>
        </p:nvSpPr>
        <p:spPr>
          <a:xfrm>
            <a:off x="5612384" y="2892767"/>
            <a:ext cx="362100" cy="2633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55"/>
          <p:cNvPicPr preferRelativeResize="0"/>
          <p:nvPr/>
        </p:nvPicPr>
        <p:blipFill rotWithShape="1">
          <a:blip r:embed="rId5">
            <a:alphaModFix/>
          </a:blip>
          <a:srcRect b="0" l="9305" r="0" t="12929"/>
          <a:stretch/>
        </p:blipFill>
        <p:spPr>
          <a:xfrm>
            <a:off x="9306532" y="4002165"/>
            <a:ext cx="1273284" cy="7320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55"/>
          <p:cNvCxnSpPr/>
          <p:nvPr/>
        </p:nvCxnSpPr>
        <p:spPr>
          <a:xfrm>
            <a:off x="4518467" y="4177300"/>
            <a:ext cx="959100" cy="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" name="Google Shape;431;p55"/>
          <p:cNvCxnSpPr/>
          <p:nvPr/>
        </p:nvCxnSpPr>
        <p:spPr>
          <a:xfrm>
            <a:off x="6142900" y="4205367"/>
            <a:ext cx="959100" cy="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2" name="Google Shape;432;p55"/>
          <p:cNvCxnSpPr/>
          <p:nvPr/>
        </p:nvCxnSpPr>
        <p:spPr>
          <a:xfrm rot="10800000">
            <a:off x="6184633" y="4623300"/>
            <a:ext cx="891900" cy="16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p55"/>
          <p:cNvCxnSpPr/>
          <p:nvPr/>
        </p:nvCxnSpPr>
        <p:spPr>
          <a:xfrm rot="10800000">
            <a:off x="4518667" y="4582433"/>
            <a:ext cx="92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p55"/>
          <p:cNvCxnSpPr/>
          <p:nvPr/>
        </p:nvCxnSpPr>
        <p:spPr>
          <a:xfrm rot="10800000">
            <a:off x="2074417" y="4573433"/>
            <a:ext cx="1314300" cy="1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p55"/>
          <p:cNvCxnSpPr/>
          <p:nvPr/>
        </p:nvCxnSpPr>
        <p:spPr>
          <a:xfrm>
            <a:off x="7734120" y="4205367"/>
            <a:ext cx="1412100" cy="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55"/>
          <p:cNvCxnSpPr/>
          <p:nvPr/>
        </p:nvCxnSpPr>
        <p:spPr>
          <a:xfrm rot="10800000">
            <a:off x="7757733" y="4606333"/>
            <a:ext cx="1314300" cy="1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7" name="Google Shape;437;p55"/>
          <p:cNvSpPr txBox="1"/>
          <p:nvPr/>
        </p:nvSpPr>
        <p:spPr>
          <a:xfrm>
            <a:off x="1936033" y="4640100"/>
            <a:ext cx="1412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55"/>
          <p:cNvSpPr txBox="1"/>
          <p:nvPr/>
        </p:nvSpPr>
        <p:spPr>
          <a:xfrm>
            <a:off x="3552900" y="2334100"/>
            <a:ext cx="1561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Client Layer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5165651" y="2334100"/>
            <a:ext cx="1561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</a:t>
            </a: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Layer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6778424" y="2334100"/>
            <a:ext cx="167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Access </a:t>
            </a: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Layer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p55"/>
          <p:cNvSpPr txBox="1"/>
          <p:nvPr/>
        </p:nvSpPr>
        <p:spPr>
          <a:xfrm>
            <a:off x="3772800" y="1107225"/>
            <a:ext cx="295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b="0" i="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p55"/>
          <p:cNvSpPr txBox="1"/>
          <p:nvPr/>
        </p:nvSpPr>
        <p:spPr>
          <a:xfrm>
            <a:off x="8802299" y="2334100"/>
            <a:ext cx="1674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latin typeface="Poppins"/>
                <a:ea typeface="Poppins"/>
                <a:cs typeface="Poppins"/>
                <a:sym typeface="Poppins"/>
              </a:rPr>
              <a:t>DATA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55"/>
          <p:cNvSpPr txBox="1"/>
          <p:nvPr/>
        </p:nvSpPr>
        <p:spPr>
          <a:xfrm>
            <a:off x="3800400" y="6045325"/>
            <a:ext cx="68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Layered Architecture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/>
          <p:nvPr>
            <p:ph type="ctrTitle"/>
          </p:nvPr>
        </p:nvSpPr>
        <p:spPr>
          <a:xfrm>
            <a:off x="1549615" y="2689214"/>
            <a:ext cx="2850776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450" name="Google Shape;450;p5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5" r="19248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/>
          <p:nvPr>
            <p:ph idx="12" type="sldNum"/>
          </p:nvPr>
        </p:nvSpPr>
        <p:spPr>
          <a:xfrm>
            <a:off x="14971776" y="8412480"/>
            <a:ext cx="3657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57"/>
          <p:cNvSpPr/>
          <p:nvPr/>
        </p:nvSpPr>
        <p:spPr>
          <a:xfrm>
            <a:off x="232745" y="332507"/>
            <a:ext cx="2194500" cy="94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9" name="Google Shape;459;p57"/>
          <p:cNvSpPr/>
          <p:nvPr/>
        </p:nvSpPr>
        <p:spPr>
          <a:xfrm>
            <a:off x="2612967" y="332509"/>
            <a:ext cx="2194500" cy="9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0" name="Google Shape;460;p57"/>
          <p:cNvSpPr/>
          <p:nvPr/>
        </p:nvSpPr>
        <p:spPr>
          <a:xfrm>
            <a:off x="4993179" y="332507"/>
            <a:ext cx="2194500" cy="947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1" name="Google Shape;461;p57"/>
          <p:cNvSpPr/>
          <p:nvPr/>
        </p:nvSpPr>
        <p:spPr>
          <a:xfrm>
            <a:off x="7373384" y="340820"/>
            <a:ext cx="2194500" cy="9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2" name="Google Shape;462;p57"/>
          <p:cNvSpPr/>
          <p:nvPr/>
        </p:nvSpPr>
        <p:spPr>
          <a:xfrm>
            <a:off x="9753600" y="332507"/>
            <a:ext cx="2194500" cy="9477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3" name="Google Shape;463;p57"/>
          <p:cNvSpPr/>
          <p:nvPr/>
        </p:nvSpPr>
        <p:spPr>
          <a:xfrm>
            <a:off x="2612945" y="1389135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5032095" y="1255218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5" name="Google Shape;465;p57"/>
          <p:cNvSpPr/>
          <p:nvPr/>
        </p:nvSpPr>
        <p:spPr>
          <a:xfrm>
            <a:off x="7435151" y="1313415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6" name="Google Shape;466;p57"/>
          <p:cNvSpPr/>
          <p:nvPr/>
        </p:nvSpPr>
        <p:spPr>
          <a:xfrm>
            <a:off x="9753597" y="1313400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57"/>
          <p:cNvSpPr/>
          <p:nvPr/>
        </p:nvSpPr>
        <p:spPr>
          <a:xfrm flipH="1">
            <a:off x="232801" y="1255217"/>
            <a:ext cx="2194500" cy="257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8" name="Google Shape;468;p57"/>
          <p:cNvSpPr/>
          <p:nvPr/>
        </p:nvSpPr>
        <p:spPr>
          <a:xfrm flipH="1">
            <a:off x="2613021" y="125521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9" name="Google Shape;469;p57"/>
          <p:cNvSpPr/>
          <p:nvPr/>
        </p:nvSpPr>
        <p:spPr>
          <a:xfrm flipH="1">
            <a:off x="2610452" y="2294541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0" name="Google Shape;470;p57"/>
          <p:cNvSpPr/>
          <p:nvPr/>
        </p:nvSpPr>
        <p:spPr>
          <a:xfrm flipH="1">
            <a:off x="9753500" y="1288465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71" name="Google Shape;471;p57"/>
          <p:cNvPicPr preferRelativeResize="0"/>
          <p:nvPr/>
        </p:nvPicPr>
        <p:blipFill rotWithShape="1">
          <a:blip r:embed="rId3">
            <a:alphaModFix/>
          </a:blip>
          <a:srcRect b="0" l="9305" r="0" t="12929"/>
          <a:stretch/>
        </p:blipFill>
        <p:spPr>
          <a:xfrm>
            <a:off x="7872215" y="1612215"/>
            <a:ext cx="1273284" cy="73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169" y="1516440"/>
            <a:ext cx="513003" cy="70640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7"/>
          <p:cNvSpPr/>
          <p:nvPr/>
        </p:nvSpPr>
        <p:spPr>
          <a:xfrm flipH="1">
            <a:off x="4993217" y="1255217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4" name="Google Shape;474;p57"/>
          <p:cNvSpPr/>
          <p:nvPr/>
        </p:nvSpPr>
        <p:spPr>
          <a:xfrm flipH="1">
            <a:off x="7373354" y="1296773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5" name="Google Shape;475;p57"/>
          <p:cNvSpPr/>
          <p:nvPr/>
        </p:nvSpPr>
        <p:spPr>
          <a:xfrm flipH="1">
            <a:off x="2612934" y="4652816"/>
            <a:ext cx="2194500" cy="529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b="0" i="0" sz="15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76" name="Google Shape;476;p57"/>
          <p:cNvPicPr preferRelativeResize="0"/>
          <p:nvPr/>
        </p:nvPicPr>
        <p:blipFill rotWithShape="1">
          <a:blip r:embed="rId5">
            <a:alphaModFix/>
          </a:blip>
          <a:srcRect b="21405" l="21650" r="22963" t="23254"/>
          <a:stretch/>
        </p:blipFill>
        <p:spPr>
          <a:xfrm>
            <a:off x="2863415" y="5182393"/>
            <a:ext cx="1693680" cy="94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2700" y="2542500"/>
            <a:ext cx="947634" cy="947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7"/>
          <p:cNvPicPr preferRelativeResize="0"/>
          <p:nvPr/>
        </p:nvPicPr>
        <p:blipFill rotWithShape="1">
          <a:blip r:embed="rId7">
            <a:alphaModFix/>
          </a:blip>
          <a:srcRect b="12907" l="0" r="0" t="0"/>
          <a:stretch/>
        </p:blipFill>
        <p:spPr>
          <a:xfrm>
            <a:off x="3679200" y="2615633"/>
            <a:ext cx="1205968" cy="5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2917" y="3630233"/>
            <a:ext cx="826800" cy="88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54601" y="1585334"/>
            <a:ext cx="1130936" cy="78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67367" y="3621933"/>
            <a:ext cx="721233" cy="72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46254" y="2548912"/>
            <a:ext cx="947633" cy="8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06014" y="2810400"/>
            <a:ext cx="1529334" cy="61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85326" y="1665549"/>
            <a:ext cx="1130933" cy="62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14234" y="2687367"/>
            <a:ext cx="1273299" cy="53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457883" y="3477085"/>
            <a:ext cx="785833" cy="78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 rotWithShape="1">
          <a:blip r:embed="rId16">
            <a:alphaModFix/>
          </a:blip>
          <a:srcRect b="35051" l="11463" r="66158" t="38642"/>
          <a:stretch/>
        </p:blipFill>
        <p:spPr>
          <a:xfrm>
            <a:off x="2729933" y="3556133"/>
            <a:ext cx="721233" cy="95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6700" y="1504433"/>
            <a:ext cx="2210228" cy="94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8"/>
          <p:cNvSpPr txBox="1"/>
          <p:nvPr>
            <p:ph type="ctrTitle"/>
          </p:nvPr>
        </p:nvSpPr>
        <p:spPr>
          <a:xfrm>
            <a:off x="1172251" y="2847175"/>
            <a:ext cx="4161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Development</a:t>
            </a:r>
            <a:endParaRPr/>
          </a:p>
        </p:txBody>
      </p:sp>
      <p:sp>
        <p:nvSpPr>
          <p:cNvPr id="495" name="Google Shape;495;p5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6" name="Google Shape;496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5" l="13292" r="33896" t="-1905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>
            <p:ph type="ctrTitle"/>
          </p:nvPr>
        </p:nvSpPr>
        <p:spPr>
          <a:xfrm>
            <a:off x="1724981" y="2719096"/>
            <a:ext cx="2847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accent2"/>
                </a:solidFill>
              </a:rPr>
              <a:t>Our Team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1" name="Google Shape;181;p4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2" r="11345" t="0"/>
          <a:stretch/>
        </p:blipFill>
        <p:spPr>
          <a:xfrm>
            <a:off x="6100354" y="0"/>
            <a:ext cx="60873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59"/>
          <p:cNvGrpSpPr/>
          <p:nvPr/>
        </p:nvGrpSpPr>
        <p:grpSpPr>
          <a:xfrm>
            <a:off x="2171718" y="322198"/>
            <a:ext cx="8255690" cy="5685153"/>
            <a:chOff x="566294" y="-114321"/>
            <a:chExt cx="7387642" cy="5633885"/>
          </a:xfrm>
        </p:grpSpPr>
        <p:sp>
          <p:nvSpPr>
            <p:cNvPr id="503" name="Google Shape;503;p59"/>
            <p:cNvSpPr/>
            <p:nvPr/>
          </p:nvSpPr>
          <p:spPr>
            <a:xfrm>
              <a:off x="5727734" y="2964464"/>
              <a:ext cx="2198100" cy="25551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9"/>
            <p:cNvSpPr txBox="1"/>
            <p:nvPr/>
          </p:nvSpPr>
          <p:spPr>
            <a:xfrm>
              <a:off x="6024936" y="4033708"/>
              <a:ext cx="1929000" cy="13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342900" lvl="0" marL="45720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Char char="●"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Convert POS client to REST API’s</a:t>
              </a:r>
              <a:endParaRPr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5" name="Google Shape;505;p59"/>
            <p:cNvSpPr/>
            <p:nvPr/>
          </p:nvSpPr>
          <p:spPr>
            <a:xfrm>
              <a:off x="566294" y="3411369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9"/>
            <p:cNvSpPr txBox="1"/>
            <p:nvPr/>
          </p:nvSpPr>
          <p:spPr>
            <a:xfrm>
              <a:off x="602740" y="3862602"/>
              <a:ext cx="1720025" cy="1171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7" name="Google Shape;507;p59"/>
            <p:cNvSpPr/>
            <p:nvPr/>
          </p:nvSpPr>
          <p:spPr>
            <a:xfrm>
              <a:off x="4880525" y="-114321"/>
              <a:ext cx="3071549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9"/>
            <p:cNvSpPr txBox="1"/>
            <p:nvPr/>
          </p:nvSpPr>
          <p:spPr>
            <a:xfrm>
              <a:off x="5838435" y="-77875"/>
              <a:ext cx="20772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841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Poppins"/>
                <a:buChar char="•"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Implement</a:t>
              </a: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client, service and Dao layer</a:t>
              </a:r>
              <a:endParaRPr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9" name="Google Shape;509;p59"/>
            <p:cNvSpPr/>
            <p:nvPr/>
          </p:nvSpPr>
          <p:spPr>
            <a:xfrm>
              <a:off x="566294" y="-114321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0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9"/>
            <p:cNvSpPr txBox="1"/>
            <p:nvPr/>
          </p:nvSpPr>
          <p:spPr>
            <a:xfrm>
              <a:off x="602740" y="-77875"/>
              <a:ext cx="17199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-7620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Poppins"/>
                <a:buNone/>
              </a:pPr>
              <a:r>
                <a:t/>
              </a:r>
              <a:endParaRPr b="0" i="0" sz="3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1" name="Google Shape;511;p59"/>
            <p:cNvSpPr/>
            <p:nvPr/>
          </p:nvSpPr>
          <p:spPr>
            <a:xfrm>
              <a:off x="1767116" y="412449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9"/>
            <p:cNvSpPr txBox="1"/>
            <p:nvPr/>
          </p:nvSpPr>
          <p:spPr>
            <a:xfrm>
              <a:off x="2424672" y="1070005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UML Modeling </a:t>
              </a:r>
              <a:endPara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3" name="Google Shape;513;p59"/>
            <p:cNvSpPr/>
            <p:nvPr/>
          </p:nvSpPr>
          <p:spPr>
            <a:xfrm rot="5400000">
              <a:off x="4144001" y="376170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9"/>
            <p:cNvSpPr txBox="1"/>
            <p:nvPr/>
          </p:nvSpPr>
          <p:spPr>
            <a:xfrm>
              <a:off x="4143992" y="1033716"/>
              <a:ext cx="18054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2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OS</a:t>
              </a:r>
              <a:endParaRPr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Application</a:t>
              </a:r>
              <a:r>
                <a:rPr b="0" i="0" lang="en-US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endPara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5" name="Google Shape;515;p59"/>
            <p:cNvSpPr/>
            <p:nvPr/>
          </p:nvSpPr>
          <p:spPr>
            <a:xfrm rot="10800000">
              <a:off x="4144070" y="2761254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9"/>
            <p:cNvSpPr txBox="1"/>
            <p:nvPr/>
          </p:nvSpPr>
          <p:spPr>
            <a:xfrm>
              <a:off x="4115842" y="2761191"/>
              <a:ext cx="18054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REST API</a:t>
              </a:r>
              <a:endParaRPr b="0" i="0" sz="20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7" name="Google Shape;517;p59"/>
            <p:cNvSpPr/>
            <p:nvPr/>
          </p:nvSpPr>
          <p:spPr>
            <a:xfrm rot="-5400000">
              <a:off x="1767116" y="2761181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9"/>
            <p:cNvSpPr txBox="1"/>
            <p:nvPr/>
          </p:nvSpPr>
          <p:spPr>
            <a:xfrm>
              <a:off x="2206772" y="2761189"/>
              <a:ext cx="18054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DropWizard</a:t>
              </a:r>
              <a:endPara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3676433" y="2242697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9"/>
            <p:cNvSpPr/>
            <p:nvPr/>
          </p:nvSpPr>
          <p:spPr>
            <a:xfrm rot="10800000">
              <a:off x="3676433" y="2501939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Google Shape;521;p59"/>
          <p:cNvSpPr/>
          <p:nvPr/>
        </p:nvSpPr>
        <p:spPr>
          <a:xfrm>
            <a:off x="7540283" y="2011680"/>
            <a:ext cx="45719" cy="45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2" name="Google Shape;522;p59"/>
          <p:cNvSpPr txBox="1"/>
          <p:nvPr/>
        </p:nvSpPr>
        <p:spPr>
          <a:xfrm>
            <a:off x="2171725" y="384200"/>
            <a:ext cx="2446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Requirement Understanding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Research and analysis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</a:pPr>
            <a:r>
              <a:rPr lang="en-US" sz="1800">
                <a:latin typeface="Poppins"/>
                <a:ea typeface="Poppins"/>
                <a:cs typeface="Poppins"/>
                <a:sym typeface="Poppins"/>
              </a:rPr>
              <a:t>Estimation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0"/>
          <p:cNvSpPr txBox="1"/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accent2"/>
                </a:solidFill>
              </a:rPr>
              <a:t>Challenges </a:t>
            </a:r>
            <a:br>
              <a:rPr lang="en-US" sz="4400">
                <a:solidFill>
                  <a:schemeClr val="accent2"/>
                </a:solidFill>
              </a:rPr>
            </a:br>
            <a:r>
              <a:rPr lang="en-US" sz="4400">
                <a:solidFill>
                  <a:schemeClr val="accent2"/>
                </a:solidFill>
              </a:rPr>
              <a:t>&amp;</a:t>
            </a:r>
            <a:br>
              <a:rPr lang="en-US" sz="4400">
                <a:solidFill>
                  <a:schemeClr val="accent2"/>
                </a:solidFill>
              </a:rPr>
            </a:br>
            <a:r>
              <a:rPr lang="en-US" sz="4400">
                <a:solidFill>
                  <a:schemeClr val="accent2"/>
                </a:solidFill>
              </a:rPr>
              <a:t>Learnings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29" name="Google Shape;529;p6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0" name="Google Shape;530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10" l="10034" r="11849" t="303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5" name="Google Shape;535;p61"/>
          <p:cNvGraphicFramePr/>
          <p:nvPr/>
        </p:nvGraphicFramePr>
        <p:xfrm>
          <a:off x="208467" y="943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{0721E153-58D6-4699-9CEF-553560027DA2}</a:tableStyleId>
              </a:tblPr>
              <a:tblGrid>
                <a:gridCol w="2146825"/>
                <a:gridCol w="5703200"/>
                <a:gridCol w="3925025"/>
              </a:tblGrid>
              <a:tr h="83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Challenges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Learning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Days 1,2,3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Understanding the problem statement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UML diagram conventions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Linux Commands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Git commands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UML Diagrams 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Days</a:t>
                      </a: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b="1"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4,5,6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Installation softwares on multiple environments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 application development using layered architecture</a:t>
                      </a:r>
                      <a:endParaRPr sz="17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Collaboration issues such as merge conflicts in Git</a:t>
                      </a:r>
                      <a:endParaRPr sz="17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Core </a:t>
                      </a: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Java 8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SQL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2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 </a:t>
                      </a:r>
                      <a:r>
                        <a:rPr b="1" lang="en-US" sz="2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7,8</a:t>
                      </a:r>
                      <a:endParaRPr b="1" sz="22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Migration from POS application to RESTful api’s</a:t>
                      </a:r>
                      <a:endParaRPr sz="17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Resolving jar and version dependencies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Jersey validation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Running Apache TomCat server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REST API development using Jersey and DropWizard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Maven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27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"/>
                        <a:buChar char="➔"/>
                      </a:pPr>
                      <a:r>
                        <a:rPr lang="en-US" sz="1700" u="none" cap="none" strike="noStrike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DropWizard</a:t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 txBox="1"/>
          <p:nvPr>
            <p:ph type="ctrTitle"/>
          </p:nvPr>
        </p:nvSpPr>
        <p:spPr>
          <a:xfrm>
            <a:off x="2084152" y="2847175"/>
            <a:ext cx="1991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accent2"/>
                </a:solidFill>
              </a:rPr>
              <a:t>Demo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42" name="Google Shape;542;p6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3" name="Google Shape;543;p6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8" r="439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3"/>
          <p:cNvSpPr txBox="1"/>
          <p:nvPr>
            <p:ph type="ctrTitle"/>
          </p:nvPr>
        </p:nvSpPr>
        <p:spPr>
          <a:xfrm>
            <a:off x="1620153" y="2847175"/>
            <a:ext cx="3583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accent2"/>
                </a:solidFill>
              </a:rPr>
              <a:t>Questions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0" name="Google Shape;550;p6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1" name="Google Shape;551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571" l="149" r="149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4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>
                <a:solidFill>
                  <a:schemeClr val="accent2"/>
                </a:solidFill>
              </a:rPr>
              <a:t>Thank you!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8" name="Google Shape;558;p6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/>
          <p:nvPr/>
        </p:nvSpPr>
        <p:spPr>
          <a:xfrm>
            <a:off x="465306" y="2674274"/>
            <a:ext cx="206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2"/>
          <p:cNvSpPr txBox="1"/>
          <p:nvPr/>
        </p:nvSpPr>
        <p:spPr>
          <a:xfrm>
            <a:off x="3606900" y="2674275"/>
            <a:ext cx="248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Dhruv </a:t>
            </a:r>
            <a:endParaRPr b="1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Group Leader +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/>
        </p:nvSpPr>
        <p:spPr>
          <a:xfrm>
            <a:off x="6781591" y="2674274"/>
            <a:ext cx="206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Geeth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9700746" y="2674274"/>
            <a:ext cx="206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Ashutosh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2"/>
          <p:cNvSpPr txBox="1"/>
          <p:nvPr/>
        </p:nvSpPr>
        <p:spPr>
          <a:xfrm>
            <a:off x="393700" y="6016972"/>
            <a:ext cx="218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2"/>
          <p:cNvSpPr txBox="1"/>
          <p:nvPr/>
        </p:nvSpPr>
        <p:spPr>
          <a:xfrm>
            <a:off x="6622266" y="6016972"/>
            <a:ext cx="206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 txBox="1"/>
          <p:nvPr/>
        </p:nvSpPr>
        <p:spPr>
          <a:xfrm>
            <a:off x="9461500" y="6016972"/>
            <a:ext cx="248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 txBox="1"/>
          <p:nvPr/>
        </p:nvSpPr>
        <p:spPr>
          <a:xfrm>
            <a:off x="1219191" y="6023449"/>
            <a:ext cx="206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Kaustubh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/>
          <p:nvPr/>
        </p:nvSpPr>
        <p:spPr>
          <a:xfrm>
            <a:off x="9406191" y="6172199"/>
            <a:ext cx="206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Mohit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2"/>
          <p:cNvSpPr txBox="1"/>
          <p:nvPr/>
        </p:nvSpPr>
        <p:spPr>
          <a:xfrm>
            <a:off x="465300" y="2663100"/>
            <a:ext cx="2489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Nayan</a:t>
            </a:r>
            <a:endParaRPr b="1"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050" y="267413"/>
            <a:ext cx="1870975" cy="21687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42"/>
          <p:cNvSpPr/>
          <p:nvPr/>
        </p:nvSpPr>
        <p:spPr>
          <a:xfrm>
            <a:off x="3957275" y="-2394850"/>
            <a:ext cx="1229400" cy="1229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025" y="276550"/>
            <a:ext cx="1964650" cy="2168176"/>
          </a:xfrm>
          <a:prstGeom prst="rect">
            <a:avLst/>
          </a:prstGeom>
          <a:noFill/>
          <a:ln cap="flat" cmpd="sng" w="1143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687" y="3589425"/>
            <a:ext cx="2280930" cy="22755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42"/>
          <p:cNvPicPr preferRelativeResize="0"/>
          <p:nvPr/>
        </p:nvPicPr>
        <p:blipFill rotWithShape="1">
          <a:blip r:embed="rId6">
            <a:alphaModFix/>
          </a:blip>
          <a:srcRect b="41280" l="22070" r="28784" t="0"/>
          <a:stretch/>
        </p:blipFill>
        <p:spPr>
          <a:xfrm>
            <a:off x="9854397" y="258800"/>
            <a:ext cx="1829578" cy="2185925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76625" y="3642525"/>
            <a:ext cx="2061901" cy="2431624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42"/>
          <p:cNvPicPr preferRelativeResize="0"/>
          <p:nvPr/>
        </p:nvPicPr>
        <p:blipFill rotWithShape="1">
          <a:blip r:embed="rId8">
            <a:alphaModFix/>
          </a:blip>
          <a:srcRect b="0" l="0" r="5285" t="0"/>
          <a:stretch/>
        </p:blipFill>
        <p:spPr>
          <a:xfrm>
            <a:off x="1012425" y="356500"/>
            <a:ext cx="1687200" cy="2088300"/>
          </a:xfrm>
          <a:prstGeom prst="rect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/>
          <p:nvPr>
            <p:ph type="title"/>
          </p:nvPr>
        </p:nvSpPr>
        <p:spPr>
          <a:xfrm>
            <a:off x="458700" y="2595925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</a:pPr>
            <a:r>
              <a:rPr lang="en-US" sz="4400"/>
              <a:t>The Ask – Where we started?</a:t>
            </a:r>
            <a:endParaRPr sz="4400"/>
          </a:p>
        </p:txBody>
      </p:sp>
      <p:sp>
        <p:nvSpPr>
          <p:cNvPr id="209" name="Google Shape;209;p4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43"/>
          <p:cNvSpPr txBox="1"/>
          <p:nvPr/>
        </p:nvSpPr>
        <p:spPr>
          <a:xfrm>
            <a:off x="685978" y="5161289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b="0" i="0" lang="en-US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44"/>
          <p:cNvSpPr txBox="1"/>
          <p:nvPr/>
        </p:nvSpPr>
        <p:spPr>
          <a:xfrm>
            <a:off x="348175" y="379207"/>
            <a:ext cx="10817352" cy="471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Framework for </a:t>
            </a:r>
            <a:r>
              <a:rPr lang="en-US" sz="2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 days</a:t>
            </a:r>
            <a:endParaRPr b="0" i="0" sz="2800" u="none" cap="none" strike="noStrike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7" name="Google Shape;217;p44"/>
          <p:cNvSpPr txBox="1"/>
          <p:nvPr/>
        </p:nvSpPr>
        <p:spPr>
          <a:xfrm>
            <a:off x="348175" y="1178124"/>
            <a:ext cx="107637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and ½ weeks training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Organised plan to enhance our software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skills from simple unix, git commands to making POS, REST Applications.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started with a problem statement, modeled the problem using UML, designed POS Application for it and then converted that into a REST Application using Apache Jersey and DropWizard.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Topic wise tests were conducted for each topics to assess our learning.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Constant feedback on our work was given by our mentor to make the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appropriate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changes to refine our work.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5"/>
          <p:cNvSpPr txBox="1"/>
          <p:nvPr>
            <p:ph type="title"/>
          </p:nvPr>
        </p:nvSpPr>
        <p:spPr>
          <a:xfrm>
            <a:off x="522618" y="441262"/>
            <a:ext cx="3400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4" name="Google Shape;22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15" y="441262"/>
            <a:ext cx="7526785" cy="515251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225" name="Google Shape;225;p45"/>
          <p:cNvSpPr/>
          <p:nvPr/>
        </p:nvSpPr>
        <p:spPr>
          <a:xfrm>
            <a:off x="522618" y="1106640"/>
            <a:ext cx="3669300" cy="438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Flipkart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Deepika Gajraj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Kushboo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Trainers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 coordinators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Pooja Sudarshan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○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Deepika Gajaraj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650">
              <a:solidFill>
                <a:schemeClr val="dk1"/>
              </a:solidFill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32" name="Google Shape;232;p4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46"/>
          <p:cNvSpPr txBox="1"/>
          <p:nvPr/>
        </p:nvSpPr>
        <p:spPr>
          <a:xfrm>
            <a:off x="1253067" y="1990106"/>
            <a:ext cx="395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1219206" y="144725"/>
            <a:ext cx="23124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Agenda</a:t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35" name="Google Shape;235;p46"/>
          <p:cNvGrpSpPr/>
          <p:nvPr/>
        </p:nvGrpSpPr>
        <p:grpSpPr>
          <a:xfrm>
            <a:off x="350254" y="829119"/>
            <a:ext cx="4983749" cy="5764427"/>
            <a:chOff x="516462" y="962766"/>
            <a:chExt cx="4691029" cy="5392859"/>
          </a:xfrm>
        </p:grpSpPr>
        <p:sp>
          <p:nvSpPr>
            <p:cNvPr id="236" name="Google Shape;236;p46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7" name="Google Shape;237;p46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8" name="Google Shape;238;p46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9" name="Google Shape;239;p46"/>
            <p:cNvSpPr/>
            <p:nvPr/>
          </p:nvSpPr>
          <p:spPr>
            <a:xfrm>
              <a:off x="516465" y="2601547"/>
              <a:ext cx="5502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0" name="Google Shape;240;p46"/>
            <p:cNvSpPr/>
            <p:nvPr/>
          </p:nvSpPr>
          <p:spPr>
            <a:xfrm>
              <a:off x="516464" y="3160421"/>
              <a:ext cx="5502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" name="Google Shape;241;p46"/>
            <p:cNvSpPr/>
            <p:nvPr/>
          </p:nvSpPr>
          <p:spPr>
            <a:xfrm>
              <a:off x="516463" y="3719295"/>
              <a:ext cx="5502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2" name="Google Shape;242;p46"/>
            <p:cNvSpPr/>
            <p:nvPr/>
          </p:nvSpPr>
          <p:spPr>
            <a:xfrm>
              <a:off x="516463" y="4278169"/>
              <a:ext cx="550200" cy="442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07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3" name="Google Shape;243;p46"/>
            <p:cNvSpPr/>
            <p:nvPr/>
          </p:nvSpPr>
          <p:spPr>
            <a:xfrm>
              <a:off x="516463" y="4827473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08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4" name="Google Shape;244;p46"/>
            <p:cNvSpPr/>
            <p:nvPr/>
          </p:nvSpPr>
          <p:spPr>
            <a:xfrm>
              <a:off x="516463" y="5376777"/>
              <a:ext cx="550200" cy="442800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09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" name="Google Shape;245;p46"/>
            <p:cNvSpPr/>
            <p:nvPr/>
          </p:nvSpPr>
          <p:spPr>
            <a:xfrm>
              <a:off x="516462" y="5912825"/>
              <a:ext cx="550200" cy="4428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10</a:t>
              </a:r>
              <a:endParaRPr i="0" sz="1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6" name="Google Shape;246;p46"/>
            <p:cNvSpPr txBox="1"/>
            <p:nvPr/>
          </p:nvSpPr>
          <p:spPr>
            <a:xfrm>
              <a:off x="1253067" y="99945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7" name="Google Shape;247;p46"/>
            <p:cNvSpPr txBox="1"/>
            <p:nvPr/>
          </p:nvSpPr>
          <p:spPr>
            <a:xfrm>
              <a:off x="1253067" y="155701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8" name="Google Shape;248;p46"/>
            <p:cNvSpPr txBox="1"/>
            <p:nvPr/>
          </p:nvSpPr>
          <p:spPr>
            <a:xfrm>
              <a:off x="1253067" y="26581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Problem Statement</a:t>
              </a:r>
              <a:endParaRPr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9" name="Google Shape;249;p46"/>
            <p:cNvSpPr txBox="1"/>
            <p:nvPr/>
          </p:nvSpPr>
          <p:spPr>
            <a:xfrm>
              <a:off x="1253067" y="319710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0" name="Google Shape;250;p46"/>
            <p:cNvSpPr txBox="1"/>
            <p:nvPr/>
          </p:nvSpPr>
          <p:spPr>
            <a:xfrm>
              <a:off x="1253067" y="375597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1" name="Google Shape;251;p46"/>
            <p:cNvSpPr txBox="1"/>
            <p:nvPr/>
          </p:nvSpPr>
          <p:spPr>
            <a:xfrm>
              <a:off x="1253067" y="431619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2" name="Google Shape;252;p46"/>
            <p:cNvSpPr txBox="1"/>
            <p:nvPr/>
          </p:nvSpPr>
          <p:spPr>
            <a:xfrm>
              <a:off x="1253067" y="487643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3" name="Google Shape;253;p46"/>
            <p:cNvSpPr txBox="1"/>
            <p:nvPr/>
          </p:nvSpPr>
          <p:spPr>
            <a:xfrm>
              <a:off x="1253067" y="543666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4" name="Google Shape;254;p46"/>
            <p:cNvSpPr txBox="1"/>
            <p:nvPr/>
          </p:nvSpPr>
          <p:spPr>
            <a:xfrm>
              <a:off x="1253191" y="5859494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i="0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55" name="Google Shape;255;p46"/>
          <p:cNvSpPr txBox="1"/>
          <p:nvPr/>
        </p:nvSpPr>
        <p:spPr>
          <a:xfrm>
            <a:off x="1192952" y="2045257"/>
            <a:ext cx="4201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  <a:endParaRPr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ctrTitle"/>
          </p:nvPr>
        </p:nvSpPr>
        <p:spPr>
          <a:xfrm>
            <a:off x="1299456" y="2731053"/>
            <a:ext cx="3330601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>
                <a:solidFill>
                  <a:schemeClr val="accent2"/>
                </a:solidFill>
              </a:rPr>
              <a:t>Our Journey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2" name="Google Shape;262;p4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4" t="262"/>
          <a:stretch/>
        </p:blipFill>
        <p:spPr>
          <a:xfrm>
            <a:off x="5828400" y="0"/>
            <a:ext cx="6363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2" type="sldNum"/>
          </p:nvPr>
        </p:nvSpPr>
        <p:spPr>
          <a:xfrm>
            <a:off x="15062148" y="8290164"/>
            <a:ext cx="9756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Medium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69" name="Google Shape;269;p48"/>
          <p:cNvGraphicFramePr/>
          <p:nvPr/>
        </p:nvGraphicFramePr>
        <p:xfrm>
          <a:off x="965200" y="9671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{0721E153-58D6-4699-9CEF-553560027DA2}</a:tableStyleId>
              </a:tblPr>
              <a:tblGrid>
                <a:gridCol w="3487275"/>
                <a:gridCol w="2949400"/>
                <a:gridCol w="4025125"/>
              </a:tblGrid>
              <a:tr h="54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Modules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5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b="1" sz="25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Days 1, 2, 3</a:t>
                      </a:r>
                      <a:endParaRPr b="1" sz="27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UNIX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UML Diagrams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➔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Understanding Unix and Git commands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➔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Requirement understanding and diagram design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Days 4, 5, 6</a:t>
                      </a:r>
                      <a:endParaRPr b="1" sz="27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Core Java 8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Interfaces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Collections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Exceptions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Packages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SQL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➔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Developing a POS Application using Java and MySQL.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➔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Understanding Java 8 features and collections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Days 7, 8</a:t>
                      </a:r>
                      <a:endParaRPr b="1" sz="27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●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Jersey and DropWizard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1910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Poppins"/>
                        <a:buChar char="➔"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REST API Development using Jersey and DropWizard framework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0" name="Google Shape;270;p48"/>
          <p:cNvSpPr txBox="1"/>
          <p:nvPr/>
        </p:nvSpPr>
        <p:spPr>
          <a:xfrm>
            <a:off x="3734300" y="162233"/>
            <a:ext cx="399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i="0" lang="en-US" sz="3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ACTION PLAN</a:t>
            </a:r>
            <a:endParaRPr b="1" i="0" sz="3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